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Proxima Nova"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8"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ebbc094c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ebbc094c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ebbc094c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ebbc094c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ebbc094c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bebbc094c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53faee63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53faee63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e53faee63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e53faee6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ebbc094c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ebbc094ce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ebbc094c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ebbc094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ebbc094c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bebbc094c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ebbc094c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ebbc094c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ebbc094c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ebbc094c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e53faee6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e53faee6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ebbc094c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ebbc094c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e53faee63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e53faee63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e53fae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e53fae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e53faee6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e53faee6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ebbc094c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ebbc094c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e53faee6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e53faee63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ebbc094c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ebbc094c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ebbc094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ebbc094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MetroGnomes</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Figuring out the next “hit city”</a:t>
            </a:r>
            <a:endParaRPr/>
          </a:p>
        </p:txBody>
      </p:sp>
      <p:pic>
        <p:nvPicPr>
          <p:cNvPr id="61" name="Google Shape;61;p13"/>
          <p:cNvPicPr preferRelativeResize="0"/>
          <p:nvPr/>
        </p:nvPicPr>
        <p:blipFill>
          <a:blip r:embed="rId3">
            <a:alphaModFix/>
          </a:blip>
          <a:stretch>
            <a:fillRect/>
          </a:stretch>
        </p:blipFill>
        <p:spPr>
          <a:xfrm>
            <a:off x="6244800" y="578675"/>
            <a:ext cx="2127374" cy="4215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p:nvPr/>
        </p:nvSpPr>
        <p:spPr>
          <a:xfrm>
            <a:off x="1355750" y="656900"/>
            <a:ext cx="6135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400"/>
              </a:spcAft>
              <a:buNone/>
            </a:pPr>
            <a:r>
              <a:rPr lang="en" sz="2800">
                <a:highlight>
                  <a:srgbClr val="FFFFFF"/>
                </a:highlight>
                <a:latin typeface="Proxima Nova"/>
                <a:ea typeface="Proxima Nova"/>
                <a:cs typeface="Proxima Nova"/>
                <a:sym typeface="Proxima Nova"/>
              </a:rPr>
              <a:t>Other Visualizations/Charts/Plotly Etc</a:t>
            </a:r>
            <a:endParaRPr>
              <a:highlight>
                <a:srgbClr val="FFFFFF"/>
              </a:highlight>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Rankings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subTitle" idx="1"/>
          </p:nvPr>
        </p:nvSpPr>
        <p:spPr>
          <a:xfrm>
            <a:off x="293450" y="18990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Top 5 “IT” Cities in 2024</a:t>
            </a:r>
            <a:endParaRPr/>
          </a:p>
        </p:txBody>
      </p:sp>
      <p:sp>
        <p:nvSpPr>
          <p:cNvPr id="180" name="Google Shape;180;p24"/>
          <p:cNvSpPr txBox="1">
            <a:spLocks noGrp="1"/>
          </p:cNvSpPr>
          <p:nvPr>
            <p:ph type="body" idx="2"/>
          </p:nvPr>
        </p:nvSpPr>
        <p:spPr>
          <a:xfrm>
            <a:off x="5386775" y="33285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a:t>Show Image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0" y="0"/>
            <a:ext cx="4416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6" name="Google Shape;186;p25"/>
          <p:cNvSpPr txBox="1">
            <a:spLocks noGrp="1"/>
          </p:cNvSpPr>
          <p:nvPr>
            <p:ph type="title" idx="4294967295"/>
          </p:nvPr>
        </p:nvSpPr>
        <p:spPr>
          <a:xfrm>
            <a:off x="4877925" y="922475"/>
            <a:ext cx="3954300" cy="311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i="1">
                <a:solidFill>
                  <a:srgbClr val="000000"/>
                </a:solidFill>
              </a:rPr>
              <a:t>Key Findings/ Differences from 2014 to 2019 Listed Here</a:t>
            </a:r>
            <a:endParaRPr sz="1600" i="1">
              <a:solidFill>
                <a:srgbClr val="000000"/>
              </a:solidFill>
            </a:endParaRPr>
          </a:p>
          <a:p>
            <a:pPr marL="0" lvl="0" indent="0" algn="ctr" rtl="0">
              <a:spcBef>
                <a:spcPts val="400"/>
              </a:spcBef>
              <a:spcAft>
                <a:spcPts val="400"/>
              </a:spcAft>
              <a:buNone/>
            </a:pPr>
            <a:endParaRPr sz="1600" i="1">
              <a:solidFill>
                <a:srgbClr val="000000"/>
              </a:solidFill>
            </a:endParaRPr>
          </a:p>
        </p:txBody>
      </p:sp>
      <p:sp>
        <p:nvSpPr>
          <p:cNvPr id="187" name="Google Shape;187;p25"/>
          <p:cNvSpPr txBox="1"/>
          <p:nvPr/>
        </p:nvSpPr>
        <p:spPr>
          <a:xfrm>
            <a:off x="251550" y="2004425"/>
            <a:ext cx="3913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FF"/>
                </a:solidFill>
                <a:latin typeface="Proxima Nova"/>
                <a:ea typeface="Proxima Nova"/>
                <a:cs typeface="Proxima Nova"/>
                <a:sym typeface="Proxima Nova"/>
              </a:rPr>
              <a:t>Differences in Top Cities from 2019 to 2014</a:t>
            </a:r>
            <a:endParaRPr sz="2500" b="1">
              <a:solidFill>
                <a:srgbClr val="FFFFFF"/>
              </a:solidFill>
              <a:latin typeface="Proxima Nova"/>
              <a:ea typeface="Proxima Nova"/>
              <a:cs typeface="Proxima Nova"/>
              <a:sym typeface="Proxima Nova"/>
            </a:endParaRPr>
          </a:p>
        </p:txBody>
      </p:sp>
      <p:sp>
        <p:nvSpPr>
          <p:cNvPr id="188" name="Google Shape;188;p25"/>
          <p:cNvSpPr txBox="1">
            <a:spLocks noGrp="1"/>
          </p:cNvSpPr>
          <p:nvPr>
            <p:ph type="title" idx="4294967295"/>
          </p:nvPr>
        </p:nvSpPr>
        <p:spPr>
          <a:xfrm>
            <a:off x="311700" y="26091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Wendy Writer</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Questions?</a:t>
            </a:r>
            <a:endParaRPr/>
          </a:p>
        </p:txBody>
      </p:sp>
      <p:pic>
        <p:nvPicPr>
          <p:cNvPr id="194" name="Google Shape;194;p26"/>
          <p:cNvPicPr preferRelativeResize="0"/>
          <p:nvPr/>
        </p:nvPicPr>
        <p:blipFill>
          <a:blip r:embed="rId3">
            <a:alphaModFix/>
          </a:blip>
          <a:stretch>
            <a:fillRect/>
          </a:stretch>
        </p:blipFill>
        <p:spPr>
          <a:xfrm>
            <a:off x="3736200" y="856674"/>
            <a:ext cx="4728750" cy="343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p:nvPr/>
        </p:nvSpPr>
        <p:spPr>
          <a:xfrm>
            <a:off x="0" y="-30750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txBox="1">
            <a:spLocks noGrp="1"/>
          </p:cNvSpPr>
          <p:nvPr>
            <p:ph type="title" idx="4294967295"/>
          </p:nvPr>
        </p:nvSpPr>
        <p:spPr>
          <a:xfrm>
            <a:off x="320250" y="161850"/>
            <a:ext cx="8520600" cy="101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FFFFF"/>
                </a:solidFill>
              </a:rPr>
              <a:t>Thank You </a:t>
            </a:r>
            <a:endParaRPr>
              <a:solidFill>
                <a:srgbClr val="FFFFFF"/>
              </a:solidFill>
            </a:endParaRPr>
          </a:p>
          <a:p>
            <a:pPr marL="0" lvl="0" indent="0" algn="ctr" rtl="0">
              <a:spcBef>
                <a:spcPts val="400"/>
              </a:spcBef>
              <a:spcAft>
                <a:spcPts val="400"/>
              </a:spcAft>
              <a:buNone/>
            </a:pPr>
            <a:endParaRPr sz="1600" i="1"/>
          </a:p>
        </p:txBody>
      </p:sp>
      <p:pic>
        <p:nvPicPr>
          <p:cNvPr id="201" name="Google Shape;201;p27"/>
          <p:cNvPicPr preferRelativeResize="0"/>
          <p:nvPr/>
        </p:nvPicPr>
        <p:blipFill>
          <a:blip r:embed="rId3">
            <a:alphaModFix/>
          </a:blip>
          <a:stretch>
            <a:fillRect/>
          </a:stretch>
        </p:blipFill>
        <p:spPr>
          <a:xfrm>
            <a:off x="3144775" y="1174050"/>
            <a:ext cx="3836075" cy="3836050"/>
          </a:xfrm>
          <a:prstGeom prst="rect">
            <a:avLst/>
          </a:prstGeom>
          <a:noFill/>
          <a:ln>
            <a:noFill/>
          </a:ln>
        </p:spPr>
      </p:pic>
      <p:sp>
        <p:nvSpPr>
          <p:cNvPr id="202" name="Google Shape;202;p27"/>
          <p:cNvSpPr txBox="1"/>
          <p:nvPr/>
        </p:nvSpPr>
        <p:spPr>
          <a:xfrm>
            <a:off x="461225" y="2568713"/>
            <a:ext cx="1453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Stephanie to find cool gnome photo</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p:nvPr/>
        </p:nvSpPr>
        <p:spPr>
          <a:xfrm>
            <a:off x="1439625" y="531125"/>
            <a:ext cx="61917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4200">
                <a:solidFill>
                  <a:schemeClr val="dk1"/>
                </a:solidFill>
                <a:latin typeface="Proxima Nova"/>
                <a:ea typeface="Proxima Nova"/>
                <a:cs typeface="Proxima Nova"/>
                <a:sym typeface="Proxima Nova"/>
              </a:rPr>
              <a:t>DataSet Sources </a:t>
            </a:r>
            <a:endParaRPr sz="42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p:nvPr/>
        </p:nvSpPr>
        <p:spPr>
          <a:xfrm>
            <a:off x="656925" y="419300"/>
            <a:ext cx="7813200" cy="109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800">
                <a:highlight>
                  <a:srgbClr val="FFFFFF"/>
                </a:highlight>
                <a:latin typeface="Proxima Nova"/>
                <a:ea typeface="Proxima Nova"/>
                <a:cs typeface="Proxima Nova"/>
                <a:sym typeface="Proxima Nova"/>
              </a:rPr>
              <a:t>Code Used to Calculate Predictions </a:t>
            </a:r>
            <a:endParaRPr sz="2800">
              <a:highlight>
                <a:srgbClr val="FFFFFF"/>
              </a:highlight>
              <a:latin typeface="Proxima Nova"/>
              <a:ea typeface="Proxima Nova"/>
              <a:cs typeface="Proxima Nova"/>
              <a:sym typeface="Proxima Nova"/>
            </a:endParaRPr>
          </a:p>
          <a:p>
            <a:pPr marL="0" marR="0" lvl="0" indent="0" algn="ctr" rtl="0">
              <a:lnSpc>
                <a:spcPct val="100000"/>
              </a:lnSpc>
              <a:spcBef>
                <a:spcPts val="400"/>
              </a:spcBef>
              <a:spcAft>
                <a:spcPts val="400"/>
              </a:spcAft>
              <a:buNone/>
            </a:pPr>
            <a:r>
              <a:rPr lang="en" sz="2800">
                <a:highlight>
                  <a:srgbClr val="FFFFFF"/>
                </a:highlight>
                <a:latin typeface="Proxima Nova"/>
                <a:ea typeface="Proxima Nova"/>
                <a:cs typeface="Proxima Nova"/>
                <a:sym typeface="Proxima Nova"/>
              </a:rPr>
              <a:t>on Each Feature and Rate of Change</a:t>
            </a:r>
            <a:endParaRPr sz="3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p:nvPr/>
        </p:nvSpPr>
        <p:spPr>
          <a:xfrm>
            <a:off x="656925" y="419300"/>
            <a:ext cx="78132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400"/>
              </a:spcAft>
              <a:buNone/>
            </a:pPr>
            <a:r>
              <a:rPr lang="en" sz="2800">
                <a:highlight>
                  <a:srgbClr val="FFFFFF"/>
                </a:highlight>
                <a:latin typeface="Proxima Nova"/>
                <a:ea typeface="Proxima Nova"/>
                <a:cs typeface="Proxima Nova"/>
                <a:sym typeface="Proxima Nova"/>
              </a:rPr>
              <a:t>Machine Learning Model Used/Various other Models Attempted </a:t>
            </a:r>
            <a:endParaRPr sz="3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FFFF"/>
                </a:solidFill>
              </a:rPr>
              <a:t>The Why</a:t>
            </a:r>
            <a:endParaRPr>
              <a:solidFill>
                <a:srgbClr val="FFFFFF"/>
              </a:solidFill>
            </a:endParaRPr>
          </a:p>
        </p:txBody>
      </p:sp>
      <p:sp>
        <p:nvSpPr>
          <p:cNvPr id="67" name="Google Shape;67;p1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FFFFF"/>
                </a:solidFill>
              </a:rPr>
              <a:t>The reason why we are trying to find the predict the top “IT Cities” in 2024.</a:t>
            </a:r>
            <a:endParaRPr>
              <a:solidFill>
                <a:srgbClr val="FFFFFF"/>
              </a:solidFill>
            </a:endParaRPr>
          </a:p>
        </p:txBody>
      </p:sp>
      <p:sp>
        <p:nvSpPr>
          <p:cNvPr id="68" name="Google Shape;68;p14"/>
          <p:cNvSpPr txBox="1"/>
          <p:nvPr/>
        </p:nvSpPr>
        <p:spPr>
          <a:xfrm>
            <a:off x="4584425" y="279550"/>
            <a:ext cx="45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9" name="Google Shape;69;p14"/>
          <p:cNvSpPr/>
          <p:nvPr/>
        </p:nvSpPr>
        <p:spPr>
          <a:xfrm>
            <a:off x="4584175" y="-100"/>
            <a:ext cx="45597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body" idx="2"/>
          </p:nvPr>
        </p:nvSpPr>
        <p:spPr>
          <a:xfrm>
            <a:off x="4995400" y="598400"/>
            <a:ext cx="3852000" cy="4265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688"/>
              <a:buNone/>
            </a:pPr>
            <a:r>
              <a:rPr lang="en" sz="1425">
                <a:solidFill>
                  <a:srgbClr val="000000"/>
                </a:solidFill>
              </a:rPr>
              <a:t>Corporations are always looking for the next place to put their “newest” headquarters or save money to move to a different location. </a:t>
            </a:r>
            <a:endParaRPr sz="1425">
              <a:solidFill>
                <a:srgbClr val="000000"/>
              </a:solidFill>
            </a:endParaRPr>
          </a:p>
          <a:p>
            <a:pPr marL="0" lvl="0" indent="0" algn="l" rtl="0">
              <a:lnSpc>
                <a:spcPct val="95000"/>
              </a:lnSpc>
              <a:spcBef>
                <a:spcPts val="1200"/>
              </a:spcBef>
              <a:spcAft>
                <a:spcPts val="0"/>
              </a:spcAft>
              <a:buSzPts val="688"/>
              <a:buNone/>
            </a:pPr>
            <a:r>
              <a:rPr lang="en" sz="1425">
                <a:solidFill>
                  <a:srgbClr val="000000"/>
                </a:solidFill>
              </a:rPr>
              <a:t>Millennials are wanting to move to a city with plenty of jobs.</a:t>
            </a:r>
            <a:endParaRPr sz="1425">
              <a:solidFill>
                <a:srgbClr val="000000"/>
              </a:solidFill>
            </a:endParaRPr>
          </a:p>
          <a:p>
            <a:pPr marL="0" lvl="0" indent="0" algn="l" rtl="0">
              <a:lnSpc>
                <a:spcPct val="95000"/>
              </a:lnSpc>
              <a:spcBef>
                <a:spcPts val="1200"/>
              </a:spcBef>
              <a:spcAft>
                <a:spcPts val="0"/>
              </a:spcAft>
              <a:buSzPts val="688"/>
              <a:buNone/>
            </a:pPr>
            <a:r>
              <a:rPr lang="en" sz="1425">
                <a:solidFill>
                  <a:srgbClr val="000000"/>
                </a:solidFill>
              </a:rPr>
              <a:t>Young adults are looking for places to settle down and invest in real estate. </a:t>
            </a:r>
            <a:endParaRPr sz="1425">
              <a:solidFill>
                <a:srgbClr val="000000"/>
              </a:solidFill>
            </a:endParaRPr>
          </a:p>
          <a:p>
            <a:pPr marL="0" lvl="0" indent="0" algn="l" rtl="0">
              <a:lnSpc>
                <a:spcPct val="95000"/>
              </a:lnSpc>
              <a:spcBef>
                <a:spcPts val="1200"/>
              </a:spcBef>
              <a:spcAft>
                <a:spcPts val="0"/>
              </a:spcAft>
              <a:buSzPts val="688"/>
              <a:buNone/>
            </a:pPr>
            <a:r>
              <a:rPr lang="en" sz="1425">
                <a:solidFill>
                  <a:srgbClr val="000000"/>
                </a:solidFill>
              </a:rPr>
              <a:t>Finding the next “IT CITY” in advance could save/make thousands and millions of dollars for people looking to invest or find a city with job security.  It also save/make companies millions of dollars to move to a city with the population, demographics, and employment ratios to find the right talent to employ a workforce.</a:t>
            </a:r>
            <a:endParaRPr sz="1425">
              <a:solidFill>
                <a:srgbClr val="000000"/>
              </a:solidFill>
            </a:endParaRPr>
          </a:p>
          <a:p>
            <a:pPr marL="0" lvl="0" indent="0" algn="l" rtl="0">
              <a:lnSpc>
                <a:spcPct val="95000"/>
              </a:lnSpc>
              <a:spcBef>
                <a:spcPts val="1200"/>
              </a:spcBef>
              <a:spcAft>
                <a:spcPts val="0"/>
              </a:spcAft>
              <a:buSzPts val="688"/>
              <a:buNone/>
            </a:pPr>
            <a:endParaRPr sz="1425">
              <a:solidFill>
                <a:srgbClr val="000000"/>
              </a:solidFill>
            </a:endParaRPr>
          </a:p>
          <a:p>
            <a:pPr marL="0" lvl="0" indent="0" algn="l" rtl="0">
              <a:lnSpc>
                <a:spcPct val="95000"/>
              </a:lnSpc>
              <a:spcBef>
                <a:spcPts val="1200"/>
              </a:spcBef>
              <a:spcAft>
                <a:spcPts val="1200"/>
              </a:spcAft>
              <a:buSzPts val="688"/>
              <a:buNone/>
            </a:pPr>
            <a:endParaRPr sz="1225">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p:nvPr/>
        </p:nvSpPr>
        <p:spPr>
          <a:xfrm>
            <a:off x="321475" y="419300"/>
            <a:ext cx="8721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400"/>
              </a:spcAft>
              <a:buNone/>
            </a:pPr>
            <a:r>
              <a:rPr lang="en" sz="2800">
                <a:highlight>
                  <a:srgbClr val="FFFFFF"/>
                </a:highlight>
                <a:latin typeface="Proxima Nova"/>
                <a:ea typeface="Proxima Nova"/>
                <a:cs typeface="Proxima Nova"/>
                <a:sym typeface="Proxima Nova"/>
              </a:rPr>
              <a:t>Any other information we think would be useful</a:t>
            </a:r>
            <a:endParaRPr sz="3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75" name="Google Shape;75;p15"/>
          <p:cNvGrpSpPr/>
          <p:nvPr/>
        </p:nvGrpSpPr>
        <p:grpSpPr>
          <a:xfrm>
            <a:off x="4939500" y="1219611"/>
            <a:ext cx="3837000" cy="2704200"/>
            <a:chOff x="4939500" y="1219611"/>
            <a:chExt cx="3837000" cy="2704200"/>
          </a:xfrm>
        </p:grpSpPr>
        <p:cxnSp>
          <p:nvCxnSpPr>
            <p:cNvPr id="76" name="Google Shape;76;p15"/>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7" name="Google Shape;77;p15"/>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8" name="Google Shape;78;p15"/>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9" name="Google Shape;79;p15"/>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0" name="Google Shape;80;p15"/>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1" name="Google Shape;81;p15"/>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2" name="Google Shape;82;p15"/>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3" name="Google Shape;83;p15"/>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4" name="Google Shape;84;p15"/>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5" name="Google Shape;85;p15"/>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86" name="Google Shape;86;p15"/>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Impact</a:t>
            </a:r>
            <a:endParaRPr/>
          </a:p>
        </p:txBody>
      </p:sp>
      <p:sp>
        <p:nvSpPr>
          <p:cNvPr id="88" name="Google Shape;88;p15"/>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fontScale="77500" lnSpcReduction="10000"/>
          </a:bodyPr>
          <a:lstStyle/>
          <a:p>
            <a:pPr marL="0" lvl="0" indent="0" algn="ctr" rtl="0">
              <a:spcBef>
                <a:spcPts val="0"/>
              </a:spcBef>
              <a:spcAft>
                <a:spcPts val="0"/>
              </a:spcAft>
              <a:buNone/>
            </a:pPr>
            <a:r>
              <a:rPr lang="en"/>
              <a:t>Research numbers on how much Amazon spent to find a new headquarters</a:t>
            </a:r>
            <a:endParaRPr/>
          </a:p>
          <a:p>
            <a:pPr marL="0" lvl="0" indent="0" algn="ctr" rtl="0">
              <a:spcBef>
                <a:spcPts val="0"/>
              </a:spcBef>
              <a:spcAft>
                <a:spcPts val="0"/>
              </a:spcAft>
              <a:buNone/>
            </a:pPr>
            <a:endParaRPr/>
          </a:p>
          <a:p>
            <a:pPr marL="0" lvl="0" indent="0" algn="ctr" rtl="0">
              <a:spcBef>
                <a:spcPts val="0"/>
              </a:spcBef>
              <a:spcAft>
                <a:spcPts val="0"/>
              </a:spcAft>
              <a:buNone/>
            </a:pPr>
            <a:r>
              <a:rPr lang="en"/>
              <a:t>How much the average real estate investor makes when buying in an “incoming city”</a:t>
            </a:r>
            <a:endParaRPr/>
          </a:p>
        </p:txBody>
      </p:sp>
      <p:grpSp>
        <p:nvGrpSpPr>
          <p:cNvPr id="89" name="Google Shape;89;p15"/>
          <p:cNvGrpSpPr/>
          <p:nvPr/>
        </p:nvGrpSpPr>
        <p:grpSpPr>
          <a:xfrm>
            <a:off x="4939534" y="2017046"/>
            <a:ext cx="3825543" cy="1573620"/>
            <a:chOff x="1000000" y="2393988"/>
            <a:chExt cx="4144235" cy="1704713"/>
          </a:xfrm>
        </p:grpSpPr>
        <p:sp>
          <p:nvSpPr>
            <p:cNvPr id="90" name="Google Shape;90;p15"/>
            <p:cNvSpPr/>
            <p:nvPr/>
          </p:nvSpPr>
          <p:spPr>
            <a:xfrm>
              <a:off x="1000000" y="2440003"/>
              <a:ext cx="4144235" cy="1631268"/>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91" name="Google Shape;91;p15"/>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5"/>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5"/>
          <p:cNvGrpSpPr/>
          <p:nvPr/>
        </p:nvGrpSpPr>
        <p:grpSpPr>
          <a:xfrm>
            <a:off x="4939557" y="1778136"/>
            <a:ext cx="3836911" cy="1503799"/>
            <a:chOff x="1000025" y="2059300"/>
            <a:chExt cx="4156550" cy="1629075"/>
          </a:xfrm>
        </p:grpSpPr>
        <p:sp>
          <p:nvSpPr>
            <p:cNvPr id="101" name="Google Shape;101;p15"/>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102" name="Google Shape;102;p15"/>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5"/>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rmAutofit fontScale="55000" lnSpcReduction="20000"/>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idx="4294967295"/>
          </p:nvPr>
        </p:nvSpPr>
        <p:spPr>
          <a:xfrm>
            <a:off x="311700" y="82900"/>
            <a:ext cx="8520600" cy="657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FFFFFF"/>
                </a:solidFill>
              </a:rPr>
              <a:t>Who Are the “Metro-Gnomes’:</a:t>
            </a:r>
            <a:endParaRPr>
              <a:solidFill>
                <a:srgbClr val="FFFFFF"/>
              </a:solidFill>
            </a:endParaRPr>
          </a:p>
          <a:p>
            <a:pPr marL="0" lvl="0" indent="0" algn="ctr" rtl="0">
              <a:spcBef>
                <a:spcPts val="400"/>
              </a:spcBef>
              <a:spcAft>
                <a:spcPts val="0"/>
              </a:spcAft>
              <a:buNone/>
            </a:pPr>
            <a:r>
              <a:rPr lang="en" sz="1911">
                <a:solidFill>
                  <a:srgbClr val="FFFFFF"/>
                </a:solidFill>
              </a:rPr>
              <a:t>A team of student data scientists trying to solve one of the top questions by corporations, real estaters and millennials. </a:t>
            </a:r>
            <a:endParaRPr sz="1911">
              <a:solidFill>
                <a:srgbClr val="FFFFFF"/>
              </a:solidFill>
            </a:endParaRPr>
          </a:p>
          <a:p>
            <a:pPr marL="0" lvl="0" indent="0" algn="ctr" rtl="0">
              <a:spcBef>
                <a:spcPts val="400"/>
              </a:spcBef>
              <a:spcAft>
                <a:spcPts val="400"/>
              </a:spcAft>
              <a:buNone/>
            </a:pPr>
            <a:endParaRPr sz="1600" i="1"/>
          </a:p>
        </p:txBody>
      </p:sp>
      <p:sp>
        <p:nvSpPr>
          <p:cNvPr id="117" name="Google Shape;117;p16"/>
          <p:cNvSpPr txBox="1">
            <a:spLocks noGrp="1"/>
          </p:cNvSpPr>
          <p:nvPr>
            <p:ph type="title" idx="4294967295"/>
          </p:nvPr>
        </p:nvSpPr>
        <p:spPr>
          <a:xfrm>
            <a:off x="271650" y="2676173"/>
            <a:ext cx="1867800" cy="44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Stephanie Paul</a:t>
            </a:r>
            <a:endParaRPr sz="1800">
              <a:solidFill>
                <a:schemeClr val="dk1"/>
              </a:solidFill>
            </a:endParaRPr>
          </a:p>
        </p:txBody>
      </p:sp>
      <p:sp>
        <p:nvSpPr>
          <p:cNvPr id="118" name="Google Shape;118;p16"/>
          <p:cNvSpPr txBox="1">
            <a:spLocks noGrp="1"/>
          </p:cNvSpPr>
          <p:nvPr>
            <p:ph type="title" idx="4294967295"/>
          </p:nvPr>
        </p:nvSpPr>
        <p:spPr>
          <a:xfrm>
            <a:off x="382275" y="4700350"/>
            <a:ext cx="1867800" cy="44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Patrick Enlow</a:t>
            </a:r>
            <a:endParaRPr sz="1800">
              <a:solidFill>
                <a:schemeClr val="dk1"/>
              </a:solidFill>
            </a:endParaRPr>
          </a:p>
        </p:txBody>
      </p:sp>
      <p:sp>
        <p:nvSpPr>
          <p:cNvPr id="119" name="Google Shape;119;p16"/>
          <p:cNvSpPr txBox="1">
            <a:spLocks noGrp="1"/>
          </p:cNvSpPr>
          <p:nvPr>
            <p:ph type="title" idx="4294967295"/>
          </p:nvPr>
        </p:nvSpPr>
        <p:spPr>
          <a:xfrm>
            <a:off x="3683738" y="4564750"/>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McKenzie Kilburn</a:t>
            </a:r>
            <a:endParaRPr sz="1800">
              <a:solidFill>
                <a:schemeClr val="dk1"/>
              </a:solidFill>
            </a:endParaRPr>
          </a:p>
        </p:txBody>
      </p:sp>
      <p:sp>
        <p:nvSpPr>
          <p:cNvPr id="120" name="Google Shape;120;p16"/>
          <p:cNvSpPr txBox="1">
            <a:spLocks noGrp="1"/>
          </p:cNvSpPr>
          <p:nvPr>
            <p:ph type="title" idx="4294967295"/>
          </p:nvPr>
        </p:nvSpPr>
        <p:spPr>
          <a:xfrm>
            <a:off x="6885590" y="4564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Cat de Rohan</a:t>
            </a:r>
            <a:endParaRPr sz="1800">
              <a:solidFill>
                <a:schemeClr val="dk1"/>
              </a:solidFill>
            </a:endParaRPr>
          </a:p>
        </p:txBody>
      </p:sp>
      <p:sp>
        <p:nvSpPr>
          <p:cNvPr id="121" name="Google Shape;121;p16"/>
          <p:cNvSpPr txBox="1">
            <a:spLocks noGrp="1"/>
          </p:cNvSpPr>
          <p:nvPr>
            <p:ph type="title" idx="4294967295"/>
          </p:nvPr>
        </p:nvSpPr>
        <p:spPr>
          <a:xfrm>
            <a:off x="7074600" y="2540594"/>
            <a:ext cx="2022300" cy="57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Andrej Arsovski </a:t>
            </a:r>
            <a:endParaRPr sz="1800">
              <a:solidFill>
                <a:schemeClr val="dk1"/>
              </a:solidFill>
            </a:endParaRPr>
          </a:p>
        </p:txBody>
      </p:sp>
      <p:sp>
        <p:nvSpPr>
          <p:cNvPr id="122" name="Google Shape;122;p16"/>
          <p:cNvSpPr txBox="1">
            <a:spLocks noGrp="1"/>
          </p:cNvSpPr>
          <p:nvPr>
            <p:ph type="title" idx="4294967295"/>
          </p:nvPr>
        </p:nvSpPr>
        <p:spPr>
          <a:xfrm>
            <a:off x="3683750" y="2574469"/>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Josh Severin</a:t>
            </a:r>
            <a:endParaRPr sz="1800">
              <a:solidFill>
                <a:schemeClr val="dk1"/>
              </a:solidFill>
            </a:endParaRPr>
          </a:p>
        </p:txBody>
      </p:sp>
      <p:pic>
        <p:nvPicPr>
          <p:cNvPr id="123" name="Google Shape;123;p16"/>
          <p:cNvPicPr preferRelativeResize="0"/>
          <p:nvPr/>
        </p:nvPicPr>
        <p:blipFill>
          <a:blip r:embed="rId3">
            <a:alphaModFix/>
          </a:blip>
          <a:stretch>
            <a:fillRect/>
          </a:stretch>
        </p:blipFill>
        <p:spPr>
          <a:xfrm>
            <a:off x="414225" y="1267850"/>
            <a:ext cx="1514100" cy="1514100"/>
          </a:xfrm>
          <a:prstGeom prst="rect">
            <a:avLst/>
          </a:prstGeom>
          <a:noFill/>
          <a:ln>
            <a:noFill/>
          </a:ln>
        </p:spPr>
      </p:pic>
      <p:pic>
        <p:nvPicPr>
          <p:cNvPr id="124" name="Google Shape;124;p16"/>
          <p:cNvPicPr preferRelativeResize="0"/>
          <p:nvPr/>
        </p:nvPicPr>
        <p:blipFill>
          <a:blip r:embed="rId4">
            <a:alphaModFix/>
          </a:blip>
          <a:stretch>
            <a:fillRect/>
          </a:stretch>
        </p:blipFill>
        <p:spPr>
          <a:xfrm>
            <a:off x="415050" y="3119362"/>
            <a:ext cx="1581000" cy="1581000"/>
          </a:xfrm>
          <a:prstGeom prst="rect">
            <a:avLst/>
          </a:prstGeom>
          <a:noFill/>
          <a:ln>
            <a:noFill/>
          </a:ln>
        </p:spPr>
      </p:pic>
      <p:pic>
        <p:nvPicPr>
          <p:cNvPr id="125" name="Google Shape;125;p16"/>
          <p:cNvPicPr preferRelativeResize="0"/>
          <p:nvPr/>
        </p:nvPicPr>
        <p:blipFill>
          <a:blip r:embed="rId5">
            <a:alphaModFix/>
          </a:blip>
          <a:stretch>
            <a:fillRect/>
          </a:stretch>
        </p:blipFill>
        <p:spPr>
          <a:xfrm>
            <a:off x="3904400" y="1234400"/>
            <a:ext cx="1581000" cy="1581000"/>
          </a:xfrm>
          <a:prstGeom prst="rect">
            <a:avLst/>
          </a:prstGeom>
          <a:noFill/>
          <a:ln>
            <a:noFill/>
          </a:ln>
        </p:spPr>
      </p:pic>
      <p:pic>
        <p:nvPicPr>
          <p:cNvPr id="126" name="Google Shape;126;p16"/>
          <p:cNvPicPr preferRelativeResize="0"/>
          <p:nvPr/>
        </p:nvPicPr>
        <p:blipFill rotWithShape="1">
          <a:blip r:embed="rId6">
            <a:alphaModFix/>
          </a:blip>
          <a:srcRect t="12502" b="12495"/>
          <a:stretch/>
        </p:blipFill>
        <p:spPr>
          <a:xfrm>
            <a:off x="3946600" y="3174500"/>
            <a:ext cx="1514102" cy="1514097"/>
          </a:xfrm>
          <a:prstGeom prst="rect">
            <a:avLst/>
          </a:prstGeom>
          <a:noFill/>
          <a:ln>
            <a:noFill/>
          </a:ln>
        </p:spPr>
      </p:pic>
      <p:pic>
        <p:nvPicPr>
          <p:cNvPr id="127" name="Google Shape;127;p16"/>
          <p:cNvPicPr preferRelativeResize="0"/>
          <p:nvPr/>
        </p:nvPicPr>
        <p:blipFill>
          <a:blip r:embed="rId7">
            <a:alphaModFix/>
          </a:blip>
          <a:stretch>
            <a:fillRect/>
          </a:stretch>
        </p:blipFill>
        <p:spPr>
          <a:xfrm>
            <a:off x="7139700" y="1267850"/>
            <a:ext cx="1514100" cy="1514100"/>
          </a:xfrm>
          <a:prstGeom prst="rect">
            <a:avLst/>
          </a:prstGeom>
          <a:noFill/>
          <a:ln>
            <a:noFill/>
          </a:ln>
        </p:spPr>
      </p:pic>
      <p:pic>
        <p:nvPicPr>
          <p:cNvPr id="128" name="Google Shape;128;p16"/>
          <p:cNvPicPr preferRelativeResize="0"/>
          <p:nvPr/>
        </p:nvPicPr>
        <p:blipFill>
          <a:blip r:embed="rId8">
            <a:alphaModFix/>
          </a:blip>
          <a:stretch>
            <a:fillRect/>
          </a:stretch>
        </p:blipFill>
        <p:spPr>
          <a:xfrm>
            <a:off x="7139700" y="3175301"/>
            <a:ext cx="1581000" cy="158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How</a:t>
            </a:r>
            <a:endParaRPr/>
          </a:p>
        </p:txBody>
      </p:sp>
      <p:sp>
        <p:nvSpPr>
          <p:cNvPr id="134" name="Google Shape;134;p17"/>
          <p:cNvSpPr txBox="1">
            <a:spLocks noGrp="1"/>
          </p:cNvSpPr>
          <p:nvPr>
            <p:ph type="subTitle" idx="1"/>
          </p:nvPr>
        </p:nvSpPr>
        <p:spPr>
          <a:xfrm>
            <a:off x="341700" y="27690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How are we predicting </a:t>
            </a:r>
            <a:endParaRPr/>
          </a:p>
          <a:p>
            <a:pPr marL="0" lvl="0" indent="0" algn="ctr" rtl="0">
              <a:spcBef>
                <a:spcPts val="0"/>
              </a:spcBef>
              <a:spcAft>
                <a:spcPts val="0"/>
              </a:spcAft>
              <a:buNone/>
            </a:pPr>
            <a:r>
              <a:rPr lang="en"/>
              <a:t>“The Next Top Cities”</a:t>
            </a:r>
            <a:endParaRPr/>
          </a:p>
        </p:txBody>
      </p:sp>
      <p:sp>
        <p:nvSpPr>
          <p:cNvPr id="135" name="Google Shape;135;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fontScale="85000" lnSpcReduction="20000"/>
          </a:bodyPr>
          <a:lstStyle/>
          <a:p>
            <a:pPr marL="0" lvl="0" indent="0" algn="l" rtl="0">
              <a:spcBef>
                <a:spcPts val="0"/>
              </a:spcBef>
              <a:spcAft>
                <a:spcPts val="0"/>
              </a:spcAft>
              <a:buNone/>
            </a:pPr>
            <a:r>
              <a:rPr lang="en"/>
              <a:t>We gathered data from the Labor of Bureau for the last 5-10 years from 400 cities (metropolitan areas). We looked at population, unemployment rate, GDP, and total employment for all these cities. </a:t>
            </a:r>
            <a:endParaRPr/>
          </a:p>
          <a:p>
            <a:pPr marL="0" lvl="0" indent="0" algn="l" rtl="0">
              <a:spcBef>
                <a:spcPts val="1200"/>
              </a:spcBef>
              <a:spcAft>
                <a:spcPts val="0"/>
              </a:spcAft>
              <a:buNone/>
            </a:pPr>
            <a:r>
              <a:rPr lang="en"/>
              <a:t>Using these data sets we calculated the linear regression to predict the outcome for each feature for the year of 2024. Then using rate of change we ranked the cities. </a:t>
            </a:r>
            <a:endParaRPr/>
          </a:p>
          <a:p>
            <a:pPr marL="0" lvl="0" indent="0" algn="l" rtl="0">
              <a:spcBef>
                <a:spcPts val="1200"/>
              </a:spcBef>
              <a:spcAft>
                <a:spcPts val="0"/>
              </a:spcAft>
              <a:buNone/>
            </a:pPr>
            <a:r>
              <a:rPr lang="en"/>
              <a:t>Last we combined the predictions into one “big dataset” and used the Random Forest Classifier machine learning model to rank and predict which cities would be the top cities to move to in 2024. </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p:nvPr/>
        </p:nvSpPr>
        <p:spPr>
          <a:xfrm>
            <a:off x="0" y="0"/>
            <a:ext cx="4416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1" name="Google Shape;141;p18"/>
          <p:cNvSpPr txBox="1">
            <a:spLocks noGrp="1"/>
          </p:cNvSpPr>
          <p:nvPr>
            <p:ph type="title" idx="4294967295"/>
          </p:nvPr>
        </p:nvSpPr>
        <p:spPr>
          <a:xfrm>
            <a:off x="4877925" y="922475"/>
            <a:ext cx="3954300" cy="3662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000000"/>
                </a:solidFill>
              </a:rPr>
              <a:t>Explain 4 Datasources and why each feature is important </a:t>
            </a: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r>
              <a:rPr lang="en">
                <a:solidFill>
                  <a:srgbClr val="000000"/>
                </a:solidFill>
              </a:rPr>
              <a:t>Ranked/Rate of Change </a:t>
            </a: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r>
              <a:rPr lang="en">
                <a:solidFill>
                  <a:srgbClr val="000000"/>
                </a:solidFill>
              </a:rPr>
              <a:t>RFC Model </a:t>
            </a: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400"/>
              </a:spcAft>
              <a:buNone/>
            </a:pPr>
            <a:endParaRPr sz="1600" i="1">
              <a:solidFill>
                <a:srgbClr val="000000"/>
              </a:solidFill>
            </a:endParaRPr>
          </a:p>
        </p:txBody>
      </p:sp>
      <p:sp>
        <p:nvSpPr>
          <p:cNvPr id="142" name="Google Shape;142;p18"/>
          <p:cNvSpPr txBox="1"/>
          <p:nvPr/>
        </p:nvSpPr>
        <p:spPr>
          <a:xfrm>
            <a:off x="503125" y="2039800"/>
            <a:ext cx="3536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FF"/>
                </a:solidFill>
                <a:latin typeface="Proxima Nova"/>
                <a:ea typeface="Proxima Nova"/>
                <a:cs typeface="Proxima Nova"/>
                <a:sym typeface="Proxima Nova"/>
              </a:rPr>
              <a:t>Detailed Steps</a:t>
            </a:r>
            <a:endParaRPr sz="2500" b="1">
              <a:solidFill>
                <a:srgbClr val="FFFFFF"/>
              </a:solidFill>
              <a:latin typeface="Proxima Nova"/>
              <a:ea typeface="Proxima Nova"/>
              <a:cs typeface="Proxima Nova"/>
              <a:sym typeface="Proxima Nova"/>
            </a:endParaRPr>
          </a:p>
        </p:txBody>
      </p:sp>
      <p:sp>
        <p:nvSpPr>
          <p:cNvPr id="143" name="Google Shape;143;p18"/>
          <p:cNvSpPr txBox="1">
            <a:spLocks noGrp="1"/>
          </p:cNvSpPr>
          <p:nvPr>
            <p:ph type="title" idx="4294967295"/>
          </p:nvPr>
        </p:nvSpPr>
        <p:spPr>
          <a:xfrm>
            <a:off x="311700" y="26091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Wendy Writer</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Visualizations</a:t>
            </a:r>
            <a:endParaRPr/>
          </a:p>
        </p:txBody>
      </p:sp>
      <p:pic>
        <p:nvPicPr>
          <p:cNvPr id="149" name="Google Shape;149;p19"/>
          <p:cNvPicPr preferRelativeResize="0"/>
          <p:nvPr/>
        </p:nvPicPr>
        <p:blipFill>
          <a:blip r:embed="rId3">
            <a:alphaModFix/>
          </a:blip>
          <a:stretch>
            <a:fillRect/>
          </a:stretch>
        </p:blipFill>
        <p:spPr>
          <a:xfrm>
            <a:off x="5312775" y="1188025"/>
            <a:ext cx="2871875" cy="287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p:nvPr/>
        </p:nvSpPr>
        <p:spPr>
          <a:xfrm>
            <a:off x="0" y="0"/>
            <a:ext cx="4416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5" name="Google Shape;155;p20"/>
          <p:cNvSpPr txBox="1">
            <a:spLocks noGrp="1"/>
          </p:cNvSpPr>
          <p:nvPr>
            <p:ph type="title" idx="4294967295"/>
          </p:nvPr>
        </p:nvSpPr>
        <p:spPr>
          <a:xfrm>
            <a:off x="4877925" y="922475"/>
            <a:ext cx="3954300" cy="3118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000000"/>
                </a:solidFill>
              </a:rPr>
              <a:t>Heat Map </a:t>
            </a: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r>
              <a:rPr lang="en" sz="1600" i="1">
                <a:solidFill>
                  <a:srgbClr val="000000"/>
                </a:solidFill>
              </a:rPr>
              <a:t>After using machine learning to rank the top cities we displayed the findings on a heatmap using GeoJson. </a:t>
            </a:r>
            <a:endParaRPr sz="1600" i="1">
              <a:solidFill>
                <a:srgbClr val="000000"/>
              </a:solidFill>
            </a:endParaRPr>
          </a:p>
          <a:p>
            <a:pPr marL="0" lvl="0" indent="0" algn="ctr" rtl="0">
              <a:spcBef>
                <a:spcPts val="400"/>
              </a:spcBef>
              <a:spcAft>
                <a:spcPts val="0"/>
              </a:spcAft>
              <a:buNone/>
            </a:pPr>
            <a:endParaRPr sz="1600" i="1">
              <a:solidFill>
                <a:srgbClr val="000000"/>
              </a:solidFill>
            </a:endParaRPr>
          </a:p>
          <a:p>
            <a:pPr marL="0" lvl="0" indent="0" algn="ctr" rtl="0">
              <a:spcBef>
                <a:spcPts val="400"/>
              </a:spcBef>
              <a:spcAft>
                <a:spcPts val="0"/>
              </a:spcAft>
              <a:buNone/>
            </a:pPr>
            <a:r>
              <a:rPr lang="en" sz="1600" i="1">
                <a:solidFill>
                  <a:srgbClr val="000000"/>
                </a:solidFill>
              </a:rPr>
              <a:t>After running a machine learning model, we used the data set  to plot the cities in a heatmap to display the top cities in 2024 to live in.</a:t>
            </a:r>
            <a:endParaRPr sz="1600" i="1">
              <a:solidFill>
                <a:srgbClr val="000000"/>
              </a:solidFill>
            </a:endParaRPr>
          </a:p>
          <a:p>
            <a:pPr marL="0" lvl="0" indent="0" algn="ctr" rtl="0">
              <a:spcBef>
                <a:spcPts val="400"/>
              </a:spcBef>
              <a:spcAft>
                <a:spcPts val="400"/>
              </a:spcAft>
              <a:buNone/>
            </a:pPr>
            <a:endParaRPr sz="1600" i="1">
              <a:solidFill>
                <a:srgbClr val="000000"/>
              </a:solidFill>
            </a:endParaRPr>
          </a:p>
        </p:txBody>
      </p:sp>
      <p:sp>
        <p:nvSpPr>
          <p:cNvPr id="156" name="Google Shape;156;p20"/>
          <p:cNvSpPr txBox="1"/>
          <p:nvPr/>
        </p:nvSpPr>
        <p:spPr>
          <a:xfrm>
            <a:off x="503125" y="2039800"/>
            <a:ext cx="3536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FF"/>
                </a:solidFill>
                <a:latin typeface="Proxima Nova"/>
                <a:ea typeface="Proxima Nova"/>
                <a:cs typeface="Proxima Nova"/>
                <a:sym typeface="Proxima Nova"/>
              </a:rPr>
              <a:t>Image of Heatmap</a:t>
            </a:r>
            <a:endParaRPr sz="2500" b="1">
              <a:solidFill>
                <a:srgbClr val="FFFFFF"/>
              </a:solidFill>
              <a:latin typeface="Proxima Nova"/>
              <a:ea typeface="Proxima Nova"/>
              <a:cs typeface="Proxima Nova"/>
              <a:sym typeface="Proxima Nova"/>
            </a:endParaRPr>
          </a:p>
        </p:txBody>
      </p:sp>
      <p:sp>
        <p:nvSpPr>
          <p:cNvPr id="157" name="Google Shape;157;p20"/>
          <p:cNvSpPr txBox="1">
            <a:spLocks noGrp="1"/>
          </p:cNvSpPr>
          <p:nvPr>
            <p:ph type="title" idx="4294967295"/>
          </p:nvPr>
        </p:nvSpPr>
        <p:spPr>
          <a:xfrm>
            <a:off x="311700" y="26091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solidFill>
                  <a:schemeClr val="dk1"/>
                </a:solidFill>
              </a:rPr>
              <a:t>Wendy Writer</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title" idx="4294967295"/>
          </p:nvPr>
        </p:nvSpPr>
        <p:spPr>
          <a:xfrm>
            <a:off x="479425" y="736200"/>
            <a:ext cx="8520600" cy="1012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FFFFFF"/>
                </a:solidFill>
              </a:rPr>
              <a:t>Link to Dashboard</a:t>
            </a:r>
            <a:endParaRPr>
              <a:solidFill>
                <a:srgbClr val="FFFFFF"/>
              </a:solidFill>
            </a:endParaRPr>
          </a:p>
          <a:p>
            <a:pPr marL="0" lvl="0" indent="0" algn="ctr" rtl="0">
              <a:spcBef>
                <a:spcPts val="400"/>
              </a:spcBef>
              <a:spcAft>
                <a:spcPts val="0"/>
              </a:spcAft>
              <a:buNone/>
            </a:pPr>
            <a:r>
              <a:rPr lang="en" sz="1600" i="1">
                <a:solidFill>
                  <a:srgbClr val="FFFFFF"/>
                </a:solidFill>
              </a:rPr>
              <a:t>Customizable dashboard which will rank  top cities to live in in 2024 </a:t>
            </a:r>
            <a:endParaRPr sz="1600" i="1">
              <a:solidFill>
                <a:srgbClr val="FFFFFF"/>
              </a:solidFill>
            </a:endParaRPr>
          </a:p>
          <a:p>
            <a:pPr marL="0" lvl="0" indent="0" algn="ctr" rtl="0">
              <a:spcBef>
                <a:spcPts val="400"/>
              </a:spcBef>
              <a:spcAft>
                <a:spcPts val="400"/>
              </a:spcAft>
              <a:buNone/>
            </a:pPr>
            <a:r>
              <a:rPr lang="en" sz="1600" i="1">
                <a:solidFill>
                  <a:srgbClr val="FFFFFF"/>
                </a:solidFill>
              </a:rPr>
              <a:t>depending on unique features that you choose are important to you </a:t>
            </a:r>
            <a:r>
              <a:rPr lang="en" sz="1600" i="1"/>
              <a:t>d?”</a:t>
            </a:r>
            <a:endParaRPr sz="1600" i="1"/>
          </a:p>
        </p:txBody>
      </p:sp>
      <p:sp>
        <p:nvSpPr>
          <p:cNvPr id="164" name="Google Shape;164;p21"/>
          <p:cNvSpPr txBox="1">
            <a:spLocks noGrp="1"/>
          </p:cNvSpPr>
          <p:nvPr>
            <p:ph type="title" idx="4294967295"/>
          </p:nvPr>
        </p:nvSpPr>
        <p:spPr>
          <a:xfrm>
            <a:off x="2991050" y="3239375"/>
            <a:ext cx="41931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020" b="1"/>
              <a:t>Image of Dashboard</a:t>
            </a:r>
            <a:endParaRPr sz="3020" b="1">
              <a:solidFill>
                <a:schemeClr val="dk1"/>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517</Words>
  <Application>Microsoft Office PowerPoint</Application>
  <PresentationFormat>On-screen Show (16:9)</PresentationFormat>
  <Paragraphs>63</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Proxima Nova</vt:lpstr>
      <vt:lpstr>Arial</vt:lpstr>
      <vt:lpstr>Spearmint</vt:lpstr>
      <vt:lpstr>The MetroGnomes</vt:lpstr>
      <vt:lpstr>The Why</vt:lpstr>
      <vt:lpstr>The Impact</vt:lpstr>
      <vt:lpstr>Who Are the “Metro-Gnomes’: A team of student data scientists trying to solve one of the top questions by corporations, real estaters and millennials.  </vt:lpstr>
      <vt:lpstr>The How</vt:lpstr>
      <vt:lpstr>Explain 4 Datasources and why each feature is important   Ranked/Rate of Change    RFC Model   </vt:lpstr>
      <vt:lpstr>Visualizations</vt:lpstr>
      <vt:lpstr>Heat Map   After using machine learning to rank the top cities we displayed the findings on a heatmap using GeoJson.   After running a machine learning model, we used the data set  to plot the cities in a heatmap to display the top cities in 2024 to live in. </vt:lpstr>
      <vt:lpstr>Link to Dashboard Customizable dashboard which will rank  top cities to live in in 2024  depending on unique features that you choose are important to you d?”</vt:lpstr>
      <vt:lpstr>PowerPoint Presentation</vt:lpstr>
      <vt:lpstr>The Rankings</vt:lpstr>
      <vt:lpstr>PowerPoint Presentation</vt:lpstr>
      <vt:lpstr>Key Findings/ Differences from 2014 to 2019 Listed Here </vt:lpstr>
      <vt:lpstr>Questions?</vt:lpstr>
      <vt:lpstr>Thank You  </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MetroGnomes</dc:title>
  <dc:creator>de Rohan, Catherine</dc:creator>
  <cp:lastModifiedBy>Windows User</cp:lastModifiedBy>
  <cp:revision>2</cp:revision>
  <dcterms:modified xsi:type="dcterms:W3CDTF">2021-02-27T07:16:29Z</dcterms:modified>
</cp:coreProperties>
</file>